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17"/>
  </p:notesMasterIdLst>
  <p:sldIdLst>
    <p:sldId id="257" r:id="rId4"/>
    <p:sldId id="262" r:id="rId5"/>
    <p:sldId id="258" r:id="rId6"/>
    <p:sldId id="373" r:id="rId7"/>
    <p:sldId id="375" r:id="rId8"/>
    <p:sldId id="281" r:id="rId9"/>
    <p:sldId id="296" r:id="rId10"/>
    <p:sldId id="298" r:id="rId11"/>
    <p:sldId id="376" r:id="rId12"/>
    <p:sldId id="299" r:id="rId13"/>
    <p:sldId id="261" r:id="rId14"/>
    <p:sldId id="372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62"/>
            <p14:sldId id="258"/>
            <p14:sldId id="373"/>
            <p14:sldId id="375"/>
            <p14:sldId id="281"/>
            <p14:sldId id="296"/>
            <p14:sldId id="298"/>
            <p14:sldId id="376"/>
            <p14:sldId id="299"/>
            <p14:sldId id="261"/>
            <p14:sldId id="37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2024/11/25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9AC100D0-C930-C86D-F0C6-283E3E5E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98190-80E9-4EC2-AF11-8A6BC76FB148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A3282497-A9C5-9763-7587-1802C5F7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A5AAECCF-C942-B55A-8327-188BD89A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BE4DC-95EB-4BEA-BF44-F6571B43F240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89643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2072553C-11B6-1970-15A6-689607E8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1AC10-ABB1-4E07-ACD4-94561403A4C6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C2B432-922D-5ADF-55B2-DE91E0D0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7CC14DDF-D15D-82D6-3BA4-5D19B115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A4653C-527E-4AB6-BB92-0989616C4CF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7048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  <p:sldLayoutId id="2147486563" r:id="rId2"/>
    <p:sldLayoutId id="21474865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2024.11.04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2024.11.15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投影片編號版面配置區 2">
            <a:extLst>
              <a:ext uri="{FF2B5EF4-FFF2-40B4-BE49-F238E27FC236}">
                <a16:creationId xmlns:a16="http://schemas.microsoft.com/office/drawing/2014/main" id="{46BC3607-5D53-DA0E-C43F-C4C1DAFD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88C1B296-67F7-446F-9527-58D80E4E4F13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388" name="矩形 4">
            <a:extLst>
              <a:ext uri="{FF2B5EF4-FFF2-40B4-BE49-F238E27FC236}">
                <a16:creationId xmlns:a16="http://schemas.microsoft.com/office/drawing/2014/main" id="{2728B950-292E-472E-6687-85F2DB25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466725"/>
            <a:ext cx="8769350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28.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Check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LoadLock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A &amp;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LoadLock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B &amp; 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的傳送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29.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關閉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800 Argon Purge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30.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低溫測漏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漏率規格需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&lt;2m Torr/min)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高溫測漏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漏率規格需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&lt;1m Torr/min)</a:t>
            </a:r>
          </a:p>
        </p:txBody>
      </p:sp>
      <p:pic>
        <p:nvPicPr>
          <p:cNvPr id="16389" name="圖片 4">
            <a:extLst>
              <a:ext uri="{FF2B5EF4-FFF2-40B4-BE49-F238E27FC236}">
                <a16:creationId xmlns:a16="http://schemas.microsoft.com/office/drawing/2014/main" id="{3B549F60-E6B8-CA95-9369-69AC58DEF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2273300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圖片 5">
            <a:extLst>
              <a:ext uri="{FF2B5EF4-FFF2-40B4-BE49-F238E27FC236}">
                <a16:creationId xmlns:a16="http://schemas.microsoft.com/office/drawing/2014/main" id="{62672261-889A-F849-C571-B9547B26F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271713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圖片 6">
            <a:extLst>
              <a:ext uri="{FF2B5EF4-FFF2-40B4-BE49-F238E27FC236}">
                <a16:creationId xmlns:a16="http://schemas.microsoft.com/office/drawing/2014/main" id="{109BF9FD-ADC6-5A44-ADE9-2372DCD6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2271713"/>
            <a:ext cx="26400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圖片 7">
            <a:extLst>
              <a:ext uri="{FF2B5EF4-FFF2-40B4-BE49-F238E27FC236}">
                <a16:creationId xmlns:a16="http://schemas.microsoft.com/office/drawing/2014/main" id="{0808A909-1335-B757-201E-44AC82B42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6" y="2271713"/>
            <a:ext cx="148431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圖片 8">
            <a:extLst>
              <a:ext uri="{FF2B5EF4-FFF2-40B4-BE49-F238E27FC236}">
                <a16:creationId xmlns:a16="http://schemas.microsoft.com/office/drawing/2014/main" id="{855194D9-340C-195B-1A00-864EF1D34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4327526"/>
            <a:ext cx="2640012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圖片 9">
            <a:extLst>
              <a:ext uri="{FF2B5EF4-FFF2-40B4-BE49-F238E27FC236}">
                <a16:creationId xmlns:a16="http://schemas.microsoft.com/office/drawing/2014/main" id="{24EE9887-7A93-01E1-2CB7-DF4F9E42A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4327526"/>
            <a:ext cx="2640012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3">
            <a:extLst>
              <a:ext uri="{FF2B5EF4-FFF2-40B4-BE49-F238E27FC236}">
                <a16:creationId xmlns:a16="http://schemas.microsoft.com/office/drawing/2014/main" id="{51DB27BF-4299-C864-2491-3F2B2213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6" y="4327526"/>
            <a:ext cx="2665413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2387399-A728-E69C-A3E5-9B11D62ECA2F}"/>
              </a:ext>
            </a:extLst>
          </p:cNvPr>
          <p:cNvCxnSpPr/>
          <p:nvPr/>
        </p:nvCxnSpPr>
        <p:spPr>
          <a:xfrm flipH="1" flipV="1">
            <a:off x="7748589" y="3257551"/>
            <a:ext cx="219075" cy="3159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76540C0-F6E4-963A-05BA-2535992FD1C4}"/>
              </a:ext>
            </a:extLst>
          </p:cNvPr>
          <p:cNvSpPr txBox="1"/>
          <p:nvPr/>
        </p:nvSpPr>
        <p:spPr>
          <a:xfrm>
            <a:off x="7699376" y="3543300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Fork</a:t>
            </a:r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5" name="圖片 4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6D799D4F-0B78-4E4A-948B-2033C10EA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94784"/>
            <a:ext cx="6211167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692D73E6-E221-257E-17F2-53B23C7199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B716D-19B4-4083-9EF7-96DD20A15ACD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963379-95FD-37E0-9BA3-2322ABA67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67357"/>
              </p:ext>
            </p:extLst>
          </p:nvPr>
        </p:nvGraphicFramePr>
        <p:xfrm>
          <a:off x="2503738" y="957177"/>
          <a:ext cx="7500027" cy="54710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0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786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QPM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50%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50%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C4CA7A2-7224-73E3-60DE-BF3C65648D1B}"/>
              </a:ext>
            </a:extLst>
          </p:cNvPr>
          <p:cNvSpPr txBox="1"/>
          <p:nvPr/>
        </p:nvSpPr>
        <p:spPr bwMode="auto">
          <a:xfrm>
            <a:off x="2345985" y="249291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一、兩週內學習內容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二、</a:t>
            </a:r>
            <a:r>
              <a:rPr lang="en-US" sz="2800" dirty="0" err="1">
                <a:latin typeface="+mj-ea"/>
                <a:ea typeface="+mj-ea"/>
              </a:rPr>
              <a:t>Centura</a:t>
            </a:r>
            <a:r>
              <a:rPr lang="zh-TW" altLang="en-US" sz="2800" dirty="0">
                <a:latin typeface="+mj-ea"/>
                <a:ea typeface="+mj-ea"/>
              </a:rPr>
              <a:t> </a:t>
            </a:r>
            <a:r>
              <a:rPr lang="en-US" sz="2800" dirty="0">
                <a:latin typeface="+mj-ea"/>
                <a:ea typeface="+mj-ea"/>
              </a:rPr>
              <a:t>System</a:t>
            </a:r>
            <a:r>
              <a:rPr lang="zh-TW" altLang="en-US" sz="2800" dirty="0">
                <a:latin typeface="+mj-ea"/>
                <a:ea typeface="+mj-ea"/>
              </a:rPr>
              <a:t>的種類</a:t>
            </a:r>
            <a:endParaRPr kumimoji="0" lang="en-US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三、</a:t>
            </a:r>
            <a:r>
              <a:rPr lang="en-US" sz="2800" dirty="0" err="1">
                <a:latin typeface="+mj-ea"/>
                <a:ea typeface="+mj-ea"/>
              </a:rPr>
              <a:t>Centura</a:t>
            </a:r>
            <a:r>
              <a:rPr lang="zh-TW" altLang="en-US" sz="2800" dirty="0">
                <a:latin typeface="+mj-ea"/>
                <a:ea typeface="+mj-ea"/>
              </a:rPr>
              <a:t> 機台架構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四、</a:t>
            </a:r>
            <a:r>
              <a:rPr lang="en-US" altLang="zh-TW" sz="2800" dirty="0">
                <a:latin typeface="+mj-ea"/>
                <a:ea typeface="+mj-ea"/>
              </a:rPr>
              <a:t>WSIX BPM</a:t>
            </a:r>
            <a:r>
              <a:rPr lang="zh-TW" altLang="en-US" sz="2800" dirty="0">
                <a:latin typeface="+mj-ea"/>
                <a:ea typeface="+mj-ea"/>
              </a:rPr>
              <a:t> 內容</a:t>
            </a: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304800" y="6238875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4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175339"/>
              </p:ext>
            </p:extLst>
          </p:nvPr>
        </p:nvGraphicFramePr>
        <p:xfrm>
          <a:off x="706875" y="1152364"/>
          <a:ext cx="11167353" cy="487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64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3534357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2898476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2902756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16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2024/11/04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LP-T6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3PM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​F13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BPM</a:t>
                      </a:r>
                      <a:endParaRPr kumimoji="0"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2024/11/06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LP-N4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SPM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2024/11/07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WSIX-1C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BPM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3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2024/11/08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WSIX-2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MPM</a:t>
                      </a:r>
                      <a:endParaRPr lang="en-US" sz="18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2024/11/11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F17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YPM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F04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YPM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2024/11/13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新人訓練</a:t>
                      </a:r>
                      <a:endParaRPr kumimoji="0"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新人訓練</a:t>
                      </a:r>
                      <a:endParaRPr kumimoji="0"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WSIX-2D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BPM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FB39DBB-7EAD-5FEF-E52C-AE0C297FC1CD}"/>
              </a:ext>
            </a:extLst>
          </p:cNvPr>
          <p:cNvSpPr txBox="1"/>
          <p:nvPr/>
        </p:nvSpPr>
        <p:spPr bwMode="auto">
          <a:xfrm>
            <a:off x="1810964" y="400544"/>
            <a:ext cx="89591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600" dirty="0">
                <a:latin typeface="+mj-ea"/>
                <a:ea typeface="+mj-ea"/>
              </a:rPr>
              <a:t>兩週內學習內容</a:t>
            </a:r>
            <a:endParaRPr lang="en-US" altLang="zh-TW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243321-153E-9DD8-E7DF-36CFA93B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4" name="圖片 3" descr="一張含有 寫生, 圖畫, 圖解, 線條藝術 的圖片&#10;&#10;自動產生的描述">
            <a:extLst>
              <a:ext uri="{FF2B5EF4-FFF2-40B4-BE49-F238E27FC236}">
                <a16:creationId xmlns:a16="http://schemas.microsoft.com/office/drawing/2014/main" id="{C65A3E86-3F99-18BC-09D5-1B3EF5BC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" y="1353075"/>
            <a:ext cx="10603684" cy="44683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268735B-6C7C-338D-FA66-A758887D9CD1}"/>
              </a:ext>
            </a:extLst>
          </p:cNvPr>
          <p:cNvSpPr txBox="1"/>
          <p:nvPr/>
        </p:nvSpPr>
        <p:spPr bwMode="auto">
          <a:xfrm>
            <a:off x="1224792" y="494950"/>
            <a:ext cx="50384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4000" b="1" dirty="0" err="1">
                <a:solidFill>
                  <a:srgbClr val="0070C0"/>
                </a:solidFill>
              </a:rPr>
              <a:t>Centura</a:t>
            </a:r>
            <a:r>
              <a:rPr lang="zh-TW" alt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0070C0"/>
                </a:solidFill>
              </a:rPr>
              <a:t>System</a:t>
            </a:r>
            <a:r>
              <a:rPr lang="zh-TW" altLang="en-US" sz="4000" b="1" dirty="0">
                <a:solidFill>
                  <a:srgbClr val="0070C0"/>
                </a:solidFill>
              </a:rPr>
              <a:t>的種類</a:t>
            </a:r>
            <a:endParaRPr kumimoji="0"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27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794190-69B5-B1D4-CAFA-84CBF502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0571860E-E2A8-6B94-2CDF-D16003CEFE67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1017865" y="123636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4000" b="1" dirty="0" err="1">
                <a:solidFill>
                  <a:srgbClr val="0070C0"/>
                </a:solidFill>
              </a:rPr>
              <a:t>Centura</a:t>
            </a:r>
            <a:r>
              <a:rPr lang="zh-TW" altLang="en-US" sz="4000" b="1" dirty="0">
                <a:solidFill>
                  <a:srgbClr val="0070C0"/>
                </a:solidFill>
              </a:rPr>
              <a:t> 機台架構</a:t>
            </a:r>
            <a:endParaRPr kumimoji="0" lang="en-US" sz="4000" b="1" dirty="0">
              <a:solidFill>
                <a:srgbClr val="0070C0"/>
              </a:solidFill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D60C1F7-845D-139F-3AC2-8E9DD02FBC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17561" y="1607191"/>
            <a:ext cx="2607151" cy="2687972"/>
          </a:xfrm>
        </p:spPr>
        <p:txBody>
          <a:bodyPr/>
          <a:lstStyle/>
          <a:p>
            <a:r>
              <a:rPr lang="en-US" altLang="zh-TW" sz="2800" b="1" dirty="0"/>
              <a:t>1.</a:t>
            </a:r>
            <a:r>
              <a:rPr lang="zh-TW" altLang="en-US" sz="2800" b="1" dirty="0"/>
              <a:t>主機</a:t>
            </a:r>
            <a:endParaRPr lang="en-US" altLang="zh-TW" sz="2800" b="1" dirty="0"/>
          </a:p>
          <a:p>
            <a:r>
              <a:rPr lang="en-US" altLang="zh-TW" sz="2800" b="1" dirty="0"/>
              <a:t>2.</a:t>
            </a:r>
            <a:r>
              <a:rPr lang="zh-TW" altLang="en-US" sz="2800" b="1" dirty="0"/>
              <a:t>訊號櫃</a:t>
            </a:r>
            <a:endParaRPr lang="en-US" altLang="zh-TW" sz="2800" b="1" dirty="0"/>
          </a:p>
          <a:p>
            <a:r>
              <a:rPr lang="en-US" altLang="zh-TW" sz="2800" b="1"/>
              <a:t>3.</a:t>
            </a:r>
            <a:r>
              <a:rPr lang="zh-TW" altLang="en-US" sz="2800" b="1"/>
              <a:t>電源</a:t>
            </a:r>
            <a:r>
              <a:rPr lang="zh-TW" altLang="en-US" sz="2800" b="1" dirty="0"/>
              <a:t>櫃</a:t>
            </a:r>
            <a:endParaRPr lang="en-US" altLang="zh-TW" sz="2800" b="1" dirty="0"/>
          </a:p>
          <a:p>
            <a:r>
              <a:rPr lang="en-US" altLang="zh-TW" sz="2800" b="1" dirty="0"/>
              <a:t>4.Chiller</a:t>
            </a:r>
          </a:p>
          <a:p>
            <a:r>
              <a:rPr lang="en-US" sz="2800" b="1" dirty="0"/>
              <a:t>5.Dry pump</a:t>
            </a:r>
          </a:p>
        </p:txBody>
      </p:sp>
      <p:pic>
        <p:nvPicPr>
          <p:cNvPr id="10" name="圖片 9" descr="一張含有 寫生, 圖畫, 線條藝術, 方案 的圖片&#10;&#10;自動產生的描述">
            <a:extLst>
              <a:ext uri="{FF2B5EF4-FFF2-40B4-BE49-F238E27FC236}">
                <a16:creationId xmlns:a16="http://schemas.microsoft.com/office/drawing/2014/main" id="{49A556F1-89B3-4347-B4A0-5B675EE21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23" y="1266636"/>
            <a:ext cx="8014934" cy="52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2CDADA40-0AC0-6B06-2325-84FC6E1D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0"/>
            <a:ext cx="4351090" cy="1143000"/>
          </a:xfrm>
        </p:spPr>
        <p:txBody>
          <a:bodyPr/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</a:rPr>
              <a:t>WSIX BPM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</a:rPr>
              <a:t> 內容</a:t>
            </a:r>
          </a:p>
        </p:txBody>
      </p:sp>
      <p:sp>
        <p:nvSpPr>
          <p:cNvPr id="12292" name="投影片編號版面配置區 4">
            <a:extLst>
              <a:ext uri="{FF2B5EF4-FFF2-40B4-BE49-F238E27FC236}">
                <a16:creationId xmlns:a16="http://schemas.microsoft.com/office/drawing/2014/main" id="{E300ACC3-3A10-BCD4-8617-5DF089B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058EC84-4BEE-4D1F-AC82-53B3466F6CDA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293" name="矩形 4">
            <a:extLst>
              <a:ext uri="{FF2B5EF4-FFF2-40B4-BE49-F238E27FC236}">
                <a16:creationId xmlns:a16="http://schemas.microsoft.com/office/drawing/2014/main" id="{C637642C-98F4-70C4-4360-39CFC1441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7" y="1212474"/>
            <a:ext cx="6498366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時機：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20000±2000 wafer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將機台由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Automation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Manual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Control OFFLINE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機台選擇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RF Clean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程式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Clean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兩次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04.</a:t>
            </a:r>
            <a:r>
              <a:rPr lang="en-US" sz="18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cs typeface="新細明體" panose="02020500000000000000" pitchFamily="18" charset="-12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Lamp</a:t>
            </a:r>
            <a:r>
              <a:rPr lang="zh-TW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溫度及</a:t>
            </a:r>
            <a:r>
              <a:rPr lang="en-US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%</a:t>
            </a:r>
            <a:r>
              <a:rPr lang="zh-TW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數設定為</a:t>
            </a:r>
            <a:r>
              <a:rPr lang="en-US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讓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降溫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800 Argon Purge Chamber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06. Close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Forline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valve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N2 Vent Chamber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拆下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Heater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接頭、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TC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線、及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TC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溫度顯示器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08.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開啟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並使用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Low Vacuum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吸除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內的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Out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Gasing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4" name="圖片 2">
            <a:extLst>
              <a:ext uri="{FF2B5EF4-FFF2-40B4-BE49-F238E27FC236}">
                <a16:creationId xmlns:a16="http://schemas.microsoft.com/office/drawing/2014/main" id="{316664FB-2955-5CE0-E771-038034885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44" y="1167804"/>
            <a:ext cx="2766109" cy="207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圖片 4">
            <a:extLst>
              <a:ext uri="{FF2B5EF4-FFF2-40B4-BE49-F238E27FC236}">
                <a16:creationId xmlns:a16="http://schemas.microsoft.com/office/drawing/2014/main" id="{7D123EE6-508D-6BED-DAA4-973B4F28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1" y="4962525"/>
            <a:ext cx="21113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圖片 5">
            <a:extLst>
              <a:ext uri="{FF2B5EF4-FFF2-40B4-BE49-F238E27FC236}">
                <a16:creationId xmlns:a16="http://schemas.microsoft.com/office/drawing/2014/main" id="{D94116AE-41B0-94FD-22E0-DFD09EAF0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36" y="4962525"/>
            <a:ext cx="21113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圖片 2">
            <a:extLst>
              <a:ext uri="{FF2B5EF4-FFF2-40B4-BE49-F238E27FC236}">
                <a16:creationId xmlns:a16="http://schemas.microsoft.com/office/drawing/2014/main" id="{C74249CA-FDFB-A58F-CDC9-6EDCB49AF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65" y="4962525"/>
            <a:ext cx="21113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51F2EF-609C-1B6C-2483-1631BF4D946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93" y="1098261"/>
            <a:ext cx="2715451" cy="221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頁尾版面配置區 1">
            <a:extLst>
              <a:ext uri="{FF2B5EF4-FFF2-40B4-BE49-F238E27FC236}">
                <a16:creationId xmlns:a16="http://schemas.microsoft.com/office/drawing/2014/main" id="{B9E23476-2930-9B75-9648-0EACCA57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3315" name="投影片編號版面配置區 2">
            <a:extLst>
              <a:ext uri="{FF2B5EF4-FFF2-40B4-BE49-F238E27FC236}">
                <a16:creationId xmlns:a16="http://schemas.microsoft.com/office/drawing/2014/main" id="{F04109F9-7DD4-1F9A-406E-A7A7C2A1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67337906-DCAA-42CF-B02C-FA13184AF322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316" name="矩形 4">
            <a:extLst>
              <a:ext uri="{FF2B5EF4-FFF2-40B4-BE49-F238E27FC236}">
                <a16:creationId xmlns:a16="http://schemas.microsoft.com/office/drawing/2014/main" id="{38FBFE27-B7D7-3184-2630-941262A0C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" y="420689"/>
            <a:ext cx="630370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09.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拆下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 Lid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及上面的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Gas Feed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Clean Gas feed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更換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Gas feed tube &amp; O-ring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12.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拆下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Shower head &amp; Clean(</a:t>
            </a:r>
            <a:r>
              <a:rPr lang="zh-TW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雙氧水</a:t>
            </a:r>
            <a:r>
              <a:rPr lang="en-US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&amp;IPA&amp;</a:t>
            </a:r>
            <a:r>
              <a:rPr lang="zh-TW" sz="18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菜瓜布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裝回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Shower head &amp; Gas feed</a:t>
            </a:r>
          </a:p>
        </p:txBody>
      </p:sp>
      <p:pic>
        <p:nvPicPr>
          <p:cNvPr id="13317" name="圖片 1">
            <a:extLst>
              <a:ext uri="{FF2B5EF4-FFF2-40B4-BE49-F238E27FC236}">
                <a16:creationId xmlns:a16="http://schemas.microsoft.com/office/drawing/2014/main" id="{C1564B81-E070-EC8F-45FE-BC70C21C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209801"/>
            <a:ext cx="26876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圖片 2">
            <a:extLst>
              <a:ext uri="{FF2B5EF4-FFF2-40B4-BE49-F238E27FC236}">
                <a16:creationId xmlns:a16="http://schemas.microsoft.com/office/drawing/2014/main" id="{7BDBE33B-E01B-0E0B-FFE1-F431E077C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4324351"/>
            <a:ext cx="26876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圖片 3">
            <a:extLst>
              <a:ext uri="{FF2B5EF4-FFF2-40B4-BE49-F238E27FC236}">
                <a16:creationId xmlns:a16="http://schemas.microsoft.com/office/drawing/2014/main" id="{7E04ACBE-2AC5-C29D-5123-50864576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17739"/>
            <a:ext cx="216058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圖片 3">
            <a:extLst>
              <a:ext uri="{FF2B5EF4-FFF2-40B4-BE49-F238E27FC236}">
                <a16:creationId xmlns:a16="http://schemas.microsoft.com/office/drawing/2014/main" id="{4EB27F69-4038-1CA2-476A-471281B79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4" y="4335464"/>
            <a:ext cx="26876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圖片 7">
            <a:extLst>
              <a:ext uri="{FF2B5EF4-FFF2-40B4-BE49-F238E27FC236}">
                <a16:creationId xmlns:a16="http://schemas.microsoft.com/office/drawing/2014/main" id="{91F9A91A-DB39-D3AD-F7B0-F2E275ABE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217739"/>
            <a:ext cx="2711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投影片編號版面配置區 2">
            <a:extLst>
              <a:ext uri="{FF2B5EF4-FFF2-40B4-BE49-F238E27FC236}">
                <a16:creationId xmlns:a16="http://schemas.microsoft.com/office/drawing/2014/main" id="{4963DDCD-F200-5276-F2FE-B65A9F48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DFCFF021-6594-4F6B-8A98-32AB81C9C460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340" name="矩形 4">
            <a:extLst>
              <a:ext uri="{FF2B5EF4-FFF2-40B4-BE49-F238E27FC236}">
                <a16:creationId xmlns:a16="http://schemas.microsoft.com/office/drawing/2014/main" id="{22E72EF2-0930-597C-15FA-D5C3B1A14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91" y="390525"/>
            <a:ext cx="3922709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14.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拆下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Lamp &amp; Lamp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電源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水接頭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檢查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Lamp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有無損壞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16.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檢查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Quartz Window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17.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裝回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Lamp &amp; Lamp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電源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水接頭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18.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檢查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Finger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Lift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時有無太低或太高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19.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檢查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Susceptor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於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Process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時的水平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裝回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 Lid</a:t>
            </a:r>
          </a:p>
        </p:txBody>
      </p:sp>
      <p:pic>
        <p:nvPicPr>
          <p:cNvPr id="14341" name="圖片 1">
            <a:extLst>
              <a:ext uri="{FF2B5EF4-FFF2-40B4-BE49-F238E27FC236}">
                <a16:creationId xmlns:a16="http://schemas.microsoft.com/office/drawing/2014/main" id="{80552E63-2EC1-11C0-5B2B-6F75B5F1F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41" y="500749"/>
            <a:ext cx="29956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圖片 2">
            <a:extLst>
              <a:ext uri="{FF2B5EF4-FFF2-40B4-BE49-F238E27FC236}">
                <a16:creationId xmlns:a16="http://schemas.microsoft.com/office/drawing/2014/main" id="{77EB3DE8-2817-609B-ED22-2A32DE7E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47181"/>
            <a:ext cx="360494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圖片 3">
            <a:extLst>
              <a:ext uri="{FF2B5EF4-FFF2-40B4-BE49-F238E27FC236}">
                <a16:creationId xmlns:a16="http://schemas.microsoft.com/office/drawing/2014/main" id="{6F05BA04-F6F9-CFB3-7776-514D88E22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9" y="3283948"/>
            <a:ext cx="330502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ADD0024-2F08-3B9F-1F96-F2B33E429678}"/>
              </a:ext>
            </a:extLst>
          </p:cNvPr>
          <p:cNvCxnSpPr>
            <a:cxnSpLocks/>
          </p:cNvCxnSpPr>
          <p:nvPr/>
        </p:nvCxnSpPr>
        <p:spPr>
          <a:xfrm flipV="1">
            <a:off x="2922812" y="4224042"/>
            <a:ext cx="359224" cy="4936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81D06A9-5F99-051F-F8C7-6A4D23DF1C25}"/>
              </a:ext>
            </a:extLst>
          </p:cNvPr>
          <p:cNvCxnSpPr>
            <a:cxnSpLocks/>
          </p:cNvCxnSpPr>
          <p:nvPr/>
        </p:nvCxnSpPr>
        <p:spPr>
          <a:xfrm flipH="1" flipV="1">
            <a:off x="2703351" y="4144914"/>
            <a:ext cx="227228" cy="5651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33DF4C-B52F-9559-B6AA-240B19089809}"/>
              </a:ext>
            </a:extLst>
          </p:cNvPr>
          <p:cNvSpPr txBox="1"/>
          <p:nvPr/>
        </p:nvSpPr>
        <p:spPr>
          <a:xfrm>
            <a:off x="1653606" y="4710036"/>
            <a:ext cx="253841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大約旋轉半圈至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20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位置</a:t>
            </a:r>
          </a:p>
        </p:txBody>
      </p:sp>
      <p:pic>
        <p:nvPicPr>
          <p:cNvPr id="14347" name="Picture 2">
            <a:extLst>
              <a:ext uri="{FF2B5EF4-FFF2-40B4-BE49-F238E27FC236}">
                <a16:creationId xmlns:a16="http://schemas.microsoft.com/office/drawing/2014/main" id="{B9B369CE-2B9C-77D1-D878-5C129C4D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654" y="500749"/>
            <a:ext cx="22415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9E73A0E-A30F-2596-4F72-372D839CC93F}"/>
              </a:ext>
            </a:extLst>
          </p:cNvPr>
          <p:cNvSpPr txBox="1"/>
          <p:nvPr/>
        </p:nvSpPr>
        <p:spPr>
          <a:xfrm>
            <a:off x="5022056" y="5550259"/>
            <a:ext cx="36471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檢查燈泡裡的鎢絲有無斷掉或花掉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投影片編號版面配置區 2">
            <a:extLst>
              <a:ext uri="{FF2B5EF4-FFF2-40B4-BE49-F238E27FC236}">
                <a16:creationId xmlns:a16="http://schemas.microsoft.com/office/drawing/2014/main" id="{C6F80EA1-0E4B-3EB0-832E-B3A9C1BA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AD9F8A96-396B-47F6-9539-9832E2395463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364" name="矩形 4">
            <a:extLst>
              <a:ext uri="{FF2B5EF4-FFF2-40B4-BE49-F238E27FC236}">
                <a16:creationId xmlns:a16="http://schemas.microsoft.com/office/drawing/2014/main" id="{954B6078-B126-F7C4-8A2A-90C782965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726" y="544513"/>
            <a:ext cx="876935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TC Wafer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放在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Susceptor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上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22.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300 Argon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升溫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Purge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調整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值至溫度顯示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340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度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24.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Buffer Chamber Vent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後開啟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Vacuum Sensor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Check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改為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Ignore(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傳送完後改回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26.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開啟該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PM 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Slit Valve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27.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更換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Slit Valve &amp; Chamber Lid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O-ring</a:t>
            </a:r>
          </a:p>
        </p:txBody>
      </p:sp>
      <p:pic>
        <p:nvPicPr>
          <p:cNvPr id="15365" name="圖片 4">
            <a:extLst>
              <a:ext uri="{FF2B5EF4-FFF2-40B4-BE49-F238E27FC236}">
                <a16:creationId xmlns:a16="http://schemas.microsoft.com/office/drawing/2014/main" id="{39EF95DD-561F-FF6A-3853-B6BCA7A5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6" y="544513"/>
            <a:ext cx="2640013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圖片 5">
            <a:extLst>
              <a:ext uri="{FF2B5EF4-FFF2-40B4-BE49-F238E27FC236}">
                <a16:creationId xmlns:a16="http://schemas.microsoft.com/office/drawing/2014/main" id="{72440A7B-09A1-4A67-165E-4356CDCFB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6" y="2578101"/>
            <a:ext cx="2640013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FC49D0E-F6DC-E7D2-4011-779EDD98C009}"/>
              </a:ext>
            </a:extLst>
          </p:cNvPr>
          <p:cNvSpPr/>
          <p:nvPr/>
        </p:nvSpPr>
        <p:spPr>
          <a:xfrm>
            <a:off x="7824788" y="3716339"/>
            <a:ext cx="2519362" cy="73025"/>
          </a:xfrm>
          <a:prstGeom prst="rect">
            <a:avLst/>
          </a:prstGeom>
          <a:noFill/>
          <a:ln w="19050">
            <a:solidFill>
              <a:srgbClr val="FC21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5368" name="圖片 7">
            <a:extLst>
              <a:ext uri="{FF2B5EF4-FFF2-40B4-BE49-F238E27FC236}">
                <a16:creationId xmlns:a16="http://schemas.microsoft.com/office/drawing/2014/main" id="{3AFAB477-D522-FA59-C624-ACD32E861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" t="188" r="587" b="43562"/>
          <a:stretch>
            <a:fillRect/>
          </a:stretch>
        </p:blipFill>
        <p:spPr bwMode="auto">
          <a:xfrm>
            <a:off x="7788276" y="4610100"/>
            <a:ext cx="264001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圖片 8">
            <a:extLst>
              <a:ext uri="{FF2B5EF4-FFF2-40B4-BE49-F238E27FC236}">
                <a16:creationId xmlns:a16="http://schemas.microsoft.com/office/drawing/2014/main" id="{E10D13B5-EB05-F399-9505-283A29676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28" y="3567114"/>
            <a:ext cx="2640012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圖片 9">
            <a:extLst>
              <a:ext uri="{FF2B5EF4-FFF2-40B4-BE49-F238E27FC236}">
                <a16:creationId xmlns:a16="http://schemas.microsoft.com/office/drawing/2014/main" id="{1C829C40-9537-4680-955B-AEF1876C3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40" y="3567113"/>
            <a:ext cx="2638425" cy="227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539</Words>
  <Application>Microsoft Office PowerPoint</Application>
  <PresentationFormat>寬螢幕</PresentationFormat>
  <Paragraphs>143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微軟正黑體</vt:lpstr>
      <vt:lpstr>標楷體</vt:lpstr>
      <vt:lpstr>Berlin Sans FB Demi</vt:lpstr>
      <vt:lpstr>Calibri</vt:lpstr>
      <vt:lpstr>Franklin Gothic Book</vt:lpstr>
      <vt:lpstr>Wingdings 2</vt:lpstr>
      <vt:lpstr>Nuvoton佈景主題</vt:lpstr>
      <vt:lpstr>Nuvoton佈景主題</vt:lpstr>
      <vt:lpstr>Nuvoton佈景主題</vt:lpstr>
      <vt:lpstr>爐管新人學習進度報告</vt:lpstr>
      <vt:lpstr>報告內容</vt:lpstr>
      <vt:lpstr>PowerPoint 簡報</vt:lpstr>
      <vt:lpstr>PowerPoint 簡報</vt:lpstr>
      <vt:lpstr>Centura 機台架構</vt:lpstr>
      <vt:lpstr>WSIX BPM 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184</cp:revision>
  <dcterms:created xsi:type="dcterms:W3CDTF">2024-08-30T08:59:27Z</dcterms:created>
  <dcterms:modified xsi:type="dcterms:W3CDTF">2024-11-25T01:16:33Z</dcterms:modified>
</cp:coreProperties>
</file>